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6" r:id="rId2"/>
  </p:sldMasterIdLst>
  <p:notesMasterIdLst>
    <p:notesMasterId r:id="rId14"/>
  </p:notesMasterIdLst>
  <p:handoutMasterIdLst>
    <p:handoutMasterId r:id="rId15"/>
  </p:handoutMasterIdLst>
  <p:sldIdLst>
    <p:sldId id="258" r:id="rId3"/>
    <p:sldId id="259" r:id="rId4"/>
    <p:sldId id="260" r:id="rId5"/>
    <p:sldId id="261" r:id="rId6"/>
    <p:sldId id="263" r:id="rId7"/>
    <p:sldId id="262" r:id="rId8"/>
    <p:sldId id="264" r:id="rId9"/>
    <p:sldId id="265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64" d="100"/>
          <a:sy n="64" d="100"/>
        </p:scale>
        <p:origin x="102" y="540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79" d="100"/>
          <a:sy n="79" d="100"/>
        </p:scale>
        <p:origin x="2496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06F081-8781-4431-8FD4-2CF608CD7C47}" type="datetimeFigureOut">
              <a:rPr lang="en-US" smtClean="0"/>
              <a:t>8/29/2016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6E42EF-B2A2-4428-A098-E6934E2840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6190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6CA47C-B7FD-4BE9-B0E6-81BA758D95F2}" type="datetimeFigureOut">
              <a:rPr lang="en-US" smtClean="0"/>
              <a:t>8/29/2016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3716F0-385D-4F6E-BE54-A09D410D24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4262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3716F0-385D-4F6E-BE54-A09D410D24C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8466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024136-D290-48F3-A182-4C46BEB5146B}" type="datetime1">
              <a:rPr lang="en-US" smtClean="0"/>
              <a:t>8/29/2016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4343400"/>
            <a:ext cx="10363200" cy="1975104"/>
          </a:xfrm>
        </p:spPr>
        <p:txBody>
          <a:bodyPr/>
          <a:lstStyle>
            <a:lvl1pPr marR="9144" algn="l">
              <a:defRPr sz="4000" b="1" cap="all" spc="0" baseline="0">
                <a:solidFill>
                  <a:schemeClr val="tx2"/>
                </a:solidFill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2834640"/>
            <a:ext cx="103632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accent3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667474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C7D44C-38B1-4D0F-9006-D5774F331095}" type="datetime1">
              <a:rPr lang="en-US" smtClean="0"/>
              <a:t>8/29/2016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444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6416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2800" y="274640"/>
            <a:ext cx="78232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8D518A-FD4F-4358-B95B-9DB5A17160FB}" type="datetime1">
              <a:rPr lang="en-US" smtClean="0"/>
              <a:t>8/29/2016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569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2A9F4F-03AD-4497-A65D-076601BD41D2}" type="datetime1">
              <a:rPr lang="en-US" smtClean="0"/>
              <a:t>8/29/2016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787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536" y="1351672"/>
            <a:ext cx="7624064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FBF3AC-A781-43AA-8BD5-B12F49168B94}" type="datetime1">
              <a:rPr lang="en-US" smtClean="0"/>
              <a:t>8/29/2016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2536" y="512064"/>
            <a:ext cx="10875264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796061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12064"/>
            <a:ext cx="109728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9125" y="17705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7125" y="17705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5256A41-C91B-43FF-9881-F5DA9878418F}" type="datetime1">
              <a:rPr lang="en-US" smtClean="0"/>
              <a:t>8/29/2016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503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3099" y="512064"/>
            <a:ext cx="103632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809750"/>
            <a:ext cx="5386917" cy="639762"/>
          </a:xfrm>
        </p:spPr>
        <p:txBody>
          <a:bodyPr anchor="ctr"/>
          <a:lstStyle>
            <a:lvl1pPr marL="73152" indent="0" algn="l">
              <a:buNone/>
              <a:defRPr sz="2400" b="0">
                <a:solidFill>
                  <a:schemeClr val="accent3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3368" y="1809750"/>
            <a:ext cx="5389033" cy="639762"/>
          </a:xfrm>
        </p:spPr>
        <p:txBody>
          <a:bodyPr anchor="ctr"/>
          <a:lstStyle>
            <a:lvl1pPr marL="73152" indent="0">
              <a:buNone/>
              <a:defRPr sz="2400" b="0">
                <a:solidFill>
                  <a:schemeClr val="accent3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2459037"/>
            <a:ext cx="5386917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59037"/>
            <a:ext cx="5389033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D7AA76-41EE-4C13-950E-E611B8B8FC52}" type="datetime1">
              <a:rPr lang="en-US" smtClean="0"/>
              <a:t>8/29/2016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466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12064"/>
            <a:ext cx="103632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407A26-E7BC-4498-97E4-87AF12377CA9}" type="datetime1">
              <a:rPr lang="en-US" smtClean="0"/>
              <a:t>8/29/2016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711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EA4171-1117-4486-993C-35A7470D8847}" type="datetime1">
              <a:rPr lang="en-US" smtClean="0"/>
              <a:t>8/29/2016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593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109728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435100"/>
            <a:ext cx="33528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0" y="1435100"/>
            <a:ext cx="73152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2A4CB8-1563-4663-81DB-74EB416C19BE}" type="datetime1">
              <a:rPr lang="en-US" smtClean="0"/>
              <a:t>8/29/2016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287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490709" y="0"/>
            <a:ext cx="1170432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sz="1800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484260" y="1885028"/>
            <a:ext cx="11710163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1219200" y="441252"/>
            <a:ext cx="9144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90709" y="1893781"/>
            <a:ext cx="1170432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1219200" y="1150144"/>
            <a:ext cx="9144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636000" y="55499"/>
            <a:ext cx="2844800" cy="365125"/>
          </a:xfrm>
        </p:spPr>
        <p:txBody>
          <a:bodyPr/>
          <a:lstStyle>
            <a:extLst/>
          </a:lstStyle>
          <a:p>
            <a:fld id="{0C6724CE-2468-448B-87C1-A92EDD78369B}" type="datetime1">
              <a:rPr lang="en-US" smtClean="0"/>
              <a:t>8/29/2016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219200" y="55499"/>
            <a:ext cx="74168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480800" y="55499"/>
            <a:ext cx="609600" cy="365125"/>
          </a:xfrm>
        </p:spPr>
        <p:txBody>
          <a:bodyPr/>
          <a:lstStyle>
            <a:extLst/>
          </a:lstStyle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924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invGray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1219200" y="512064"/>
            <a:ext cx="103632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1219200" y="1783560"/>
            <a:ext cx="103632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8636000" y="6416676"/>
            <a:ext cx="28448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4CD11720-76E7-46E6-B0AA-057287C42052}" type="datetime1">
              <a:rPr lang="en-US" smtClean="0"/>
              <a:t>8/29/2016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19200" y="6416676"/>
            <a:ext cx="74168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1480800" y="6416676"/>
            <a:ext cx="609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06545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American Civics: The Interactive Notebook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6948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4.bp.blogspot.com/--rWpWDR450c/U8LVWqHtAwI/AAAAAAAAGWA/ATrZgqNy2ms/s1600/2fd65b7100919db6439ad35b5e0dcda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4237" y="116105"/>
            <a:ext cx="8596134" cy="6647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576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Don’t Worry…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This guy spent three years working on this!</a:t>
            </a:r>
          </a:p>
          <a:p>
            <a:pPr lvl="1"/>
            <a:r>
              <a:rPr lang="en-US" dirty="0" smtClean="0"/>
              <a:t>You’ll eventually get really good at it with practice</a:t>
            </a:r>
          </a:p>
          <a:p>
            <a:pPr lvl="1"/>
            <a:r>
              <a:rPr lang="en-US" dirty="0" smtClean="0"/>
              <a:t>He’ll make sure you get the hang of it</a:t>
            </a:r>
          </a:p>
          <a:p>
            <a:endParaRPr lang="en-US" dirty="0"/>
          </a:p>
          <a:p>
            <a:r>
              <a:rPr lang="en-US" dirty="0" smtClean="0"/>
              <a:t>Mr. Staten (not Han Solo) will make sure you have everything you need to get started!</a:t>
            </a:r>
          </a:p>
          <a:p>
            <a:pPr lvl="1"/>
            <a:r>
              <a:rPr lang="en-US" dirty="0" smtClean="0"/>
              <a:t>Han is scruffy looking anyway.</a:t>
            </a:r>
          </a:p>
          <a:p>
            <a:endParaRPr lang="en-US" dirty="0"/>
          </a:p>
          <a:p>
            <a:r>
              <a:rPr lang="en-US" dirty="0" smtClean="0"/>
              <a:t>To quote Bender from Futurama: Let’s go already!</a:t>
            </a:r>
          </a:p>
        </p:txBody>
      </p:sp>
      <p:pic>
        <p:nvPicPr>
          <p:cNvPr id="6146" name="Picture 2" descr="http://media.giphy.com/media/UlAdKEp75rlII/giphy.gif"/>
          <p:cNvPicPr>
            <a:picLocks noGrp="1" noChangeAspect="1" noChangeArrowheads="1" noCro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538" y="2472744"/>
            <a:ext cx="5593587" cy="2781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0363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is an Interactive Notebook?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An interactive notebook is your personal, customized textbook</a:t>
            </a:r>
          </a:p>
          <a:p>
            <a:pPr marL="68580" indent="0">
              <a:buNone/>
            </a:pPr>
            <a:endParaRPr lang="en-US" dirty="0" smtClean="0"/>
          </a:p>
          <a:p>
            <a:r>
              <a:rPr lang="en-US" dirty="0" smtClean="0"/>
              <a:t>The notebook records your journey though American Civics and is designed by you as a place to:</a:t>
            </a:r>
          </a:p>
          <a:p>
            <a:pPr marL="68580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Explore and learn about history</a:t>
            </a:r>
          </a:p>
          <a:p>
            <a:pPr marL="454914" lvl="1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Organize your notes</a:t>
            </a:r>
          </a:p>
          <a:p>
            <a:pPr marL="454914" lvl="1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Be a creative, independent, and analytical thinker</a:t>
            </a:r>
            <a:endParaRPr lang="en-US" dirty="0"/>
          </a:p>
        </p:txBody>
      </p:sp>
      <p:pic>
        <p:nvPicPr>
          <p:cNvPr id="1026" name="Picture 2" descr="http://3.bp.blogspot.com/-OybYNdFf718/Ui530XRk-RI/AAAAAAAABJU/Lu-5xk86JCQ/s1600/Photo+Sep+09%252C+7+51+22+PM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6711" y="1770503"/>
            <a:ext cx="3394471" cy="4525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3699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Interactive Notebooks Do A Lot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Interactive Notebooks:</a:t>
            </a:r>
          </a:p>
          <a:p>
            <a:pPr lvl="1"/>
            <a:r>
              <a:rPr lang="en-US" dirty="0" smtClean="0"/>
              <a:t>Organize you – most of your materials for class are in one place</a:t>
            </a:r>
          </a:p>
          <a:p>
            <a:pPr lvl="2"/>
            <a:r>
              <a:rPr lang="en-US" dirty="0" smtClean="0"/>
              <a:t>DON’T LOSE IT!</a:t>
            </a:r>
          </a:p>
          <a:p>
            <a:pPr lvl="1"/>
            <a:r>
              <a:rPr lang="en-US" dirty="0" smtClean="0"/>
              <a:t>Help you keep things in chronological order – pretty important in a history class</a:t>
            </a:r>
          </a:p>
          <a:p>
            <a:pPr lvl="1"/>
            <a:r>
              <a:rPr lang="en-US" dirty="0" smtClean="0"/>
              <a:t>Encourages you to take pride in your work – interactive notebook grades should be a free A</a:t>
            </a:r>
          </a:p>
          <a:p>
            <a:pPr lvl="1"/>
            <a:r>
              <a:rPr lang="en-US" dirty="0" smtClean="0"/>
              <a:t>Helps students who learn visually, kinesthetically, and even auditory</a:t>
            </a:r>
          </a:p>
          <a:p>
            <a:pPr lvl="1"/>
            <a:r>
              <a:rPr lang="en-US" dirty="0" smtClean="0"/>
              <a:t>Will provide a foundation for you to build on in seventh grade and beyond in history classes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7536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Parts of the Notebook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Your notebook will have:</a:t>
            </a:r>
          </a:p>
          <a:p>
            <a:pPr lvl="1"/>
            <a:r>
              <a:rPr lang="en-US" dirty="0" smtClean="0"/>
              <a:t>Rubrics for grading</a:t>
            </a:r>
          </a:p>
          <a:p>
            <a:pPr lvl="1"/>
            <a:r>
              <a:rPr lang="en-US" dirty="0" smtClean="0"/>
              <a:t>Table of contents for each chapter in class</a:t>
            </a:r>
          </a:p>
          <a:p>
            <a:pPr lvl="1"/>
            <a:r>
              <a:rPr lang="en-US" dirty="0" smtClean="0"/>
              <a:t>Class notes</a:t>
            </a:r>
          </a:p>
          <a:p>
            <a:pPr lvl="1"/>
            <a:r>
              <a:rPr lang="en-US" dirty="0" smtClean="0"/>
              <a:t>Places for you to work</a:t>
            </a:r>
          </a:p>
          <a:p>
            <a:pPr lvl="1"/>
            <a:r>
              <a:rPr lang="en-US" dirty="0" smtClean="0"/>
              <a:t>Handouts/maps/guides</a:t>
            </a:r>
          </a:p>
          <a:p>
            <a:pPr lvl="1"/>
            <a:r>
              <a:rPr lang="en-US" dirty="0" smtClean="0"/>
              <a:t>Flipbooks (Mr. Staten will teach you how to build them!)</a:t>
            </a:r>
          </a:p>
          <a:p>
            <a:pPr lvl="1"/>
            <a:r>
              <a:rPr lang="en-US" dirty="0" smtClean="0"/>
              <a:t>And more…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7263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Braaaaaaaiiiiiins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Inside your head, you have a brain. (I hope</a:t>
            </a:r>
            <a:r>
              <a:rPr lang="en-US" dirty="0" smtClean="0"/>
              <a:t>.)</a:t>
            </a:r>
          </a:p>
          <a:p>
            <a:endParaRPr lang="en-US" dirty="0"/>
          </a:p>
          <a:p>
            <a:r>
              <a:rPr lang="en-US" dirty="0" smtClean="0"/>
              <a:t>Your brain has two hemispheres, a fancy word for halves</a:t>
            </a:r>
            <a:r>
              <a:rPr lang="en-US" dirty="0"/>
              <a:t>,</a:t>
            </a:r>
            <a:r>
              <a:rPr lang="en-US" dirty="0" smtClean="0"/>
              <a:t> that help you think. (Or should.)</a:t>
            </a:r>
          </a:p>
          <a:p>
            <a:endParaRPr lang="en-US" dirty="0"/>
          </a:p>
          <a:p>
            <a:r>
              <a:rPr lang="en-US" dirty="0" smtClean="0"/>
              <a:t>Each half of your brain handles a different type of thinking.</a:t>
            </a:r>
            <a:endParaRPr lang="en-US" dirty="0"/>
          </a:p>
          <a:p>
            <a:endParaRPr lang="en-US" dirty="0"/>
          </a:p>
        </p:txBody>
      </p:sp>
      <p:pic>
        <p:nvPicPr>
          <p:cNvPr id="2050" name="Picture 2" descr="http://vignette4.wikia.nocookie.net/en.futurama/images/0/07/Big_brain.png/revision/latest?cb=20061012223057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2028702"/>
            <a:ext cx="5215569" cy="3882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7399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 </a:t>
            </a:r>
            <a:r>
              <a:rPr lang="en-US" dirty="0" err="1" smtClean="0"/>
              <a:t>Waaaaaant</a:t>
            </a:r>
            <a:r>
              <a:rPr lang="en-US" dirty="0" smtClean="0"/>
              <a:t> </a:t>
            </a:r>
            <a:r>
              <a:rPr lang="en-US" dirty="0" err="1" smtClean="0"/>
              <a:t>Braaaaaaiiiiiins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b="1" dirty="0" smtClean="0"/>
              <a:t>Left Brain</a:t>
            </a:r>
            <a:endParaRPr lang="en-US" b="1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en-US" b="1" dirty="0" smtClean="0"/>
              <a:t>Right Brain</a:t>
            </a:r>
            <a:endParaRPr lang="en-US" b="1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Logical Thinking</a:t>
            </a:r>
          </a:p>
          <a:p>
            <a:r>
              <a:rPr lang="en-US" dirty="0" smtClean="0"/>
              <a:t>Critical Thinking</a:t>
            </a:r>
          </a:p>
          <a:p>
            <a:r>
              <a:rPr lang="en-US" dirty="0" smtClean="0"/>
              <a:t>Reason</a:t>
            </a:r>
          </a:p>
          <a:p>
            <a:r>
              <a:rPr lang="en-US" dirty="0" smtClean="0"/>
              <a:t>Analytical</a:t>
            </a:r>
          </a:p>
          <a:p>
            <a:r>
              <a:rPr lang="en-US" dirty="0" smtClean="0"/>
              <a:t>Strategic</a:t>
            </a:r>
          </a:p>
          <a:p>
            <a:r>
              <a:rPr lang="en-US" dirty="0" smtClean="0"/>
              <a:t>Accurate</a:t>
            </a:r>
          </a:p>
          <a:p>
            <a:r>
              <a:rPr lang="en-US" dirty="0" smtClean="0"/>
              <a:t>Decisive</a:t>
            </a:r>
          </a:p>
          <a:p>
            <a:r>
              <a:rPr lang="en-US" dirty="0" smtClean="0"/>
              <a:t>Controlled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Emotional</a:t>
            </a:r>
          </a:p>
          <a:p>
            <a:r>
              <a:rPr lang="en-US" dirty="0" smtClean="0"/>
              <a:t>Colorful</a:t>
            </a:r>
          </a:p>
          <a:p>
            <a:r>
              <a:rPr lang="en-US" dirty="0" smtClean="0"/>
              <a:t>Musical</a:t>
            </a:r>
          </a:p>
          <a:p>
            <a:r>
              <a:rPr lang="en-US" dirty="0" smtClean="0"/>
              <a:t>Artistic</a:t>
            </a:r>
          </a:p>
          <a:p>
            <a:r>
              <a:rPr lang="en-US" dirty="0" smtClean="0"/>
              <a:t>Creative</a:t>
            </a:r>
          </a:p>
          <a:p>
            <a:r>
              <a:rPr lang="en-US" dirty="0" smtClean="0"/>
              <a:t>Imagery</a:t>
            </a:r>
          </a:p>
          <a:p>
            <a:r>
              <a:rPr lang="en-US" dirty="0" smtClean="0"/>
              <a:t>Poetic</a:t>
            </a:r>
          </a:p>
          <a:p>
            <a:r>
              <a:rPr lang="en-US" dirty="0" smtClean="0"/>
              <a:t>Passionate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9792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s://2lobes.files.wordpress.com/2010/04/brain-functions-reduced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7253" y="775303"/>
            <a:ext cx="8022509" cy="5913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807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Don’t Believe Me? Check It Out</a:t>
            </a:r>
            <a:endParaRPr lang="en-US" dirty="0"/>
          </a:p>
        </p:txBody>
      </p:sp>
      <p:pic>
        <p:nvPicPr>
          <p:cNvPr id="4098" name="Picture 2" descr="http://churchm.ag/wp-content/uploads/2011/06/Left-Brain-Right-Brain-Conflict-620x45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4396" y="1336311"/>
            <a:ext cx="7352808" cy="5372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1159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Interactive Notebooks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Interactive Notebooks appeal to both the logical and creative sides of the brain by using both sides of the notebook</a:t>
            </a:r>
          </a:p>
          <a:p>
            <a:endParaRPr lang="en-US" dirty="0"/>
          </a:p>
          <a:p>
            <a:r>
              <a:rPr lang="en-US" dirty="0" smtClean="0"/>
              <a:t>The Right Side is where your Cornell Style Notes will go</a:t>
            </a:r>
          </a:p>
          <a:p>
            <a:pPr lvl="1"/>
            <a:r>
              <a:rPr lang="en-US" dirty="0" smtClean="0"/>
              <a:t>Cornell notes are very good at preparing you to think about material you learn at a higher (read: collegiate) level!</a:t>
            </a:r>
          </a:p>
          <a:p>
            <a:endParaRPr lang="en-US" dirty="0"/>
          </a:p>
          <a:p>
            <a:r>
              <a:rPr lang="en-US" dirty="0" smtClean="0"/>
              <a:t>The Left Side is where you get to be creative</a:t>
            </a:r>
          </a:p>
          <a:p>
            <a:pPr lvl="1"/>
            <a:r>
              <a:rPr lang="en-US" dirty="0" smtClean="0"/>
              <a:t>Warmups, cartoons, drawings, free responses…that goes here!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852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ightfall design templat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15Glossy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tint val="95000"/>
              <a:shade val="95000"/>
              <a:satMod val="120000"/>
            </a:schemeClr>
          </a:solidFill>
          <a:prstDash val="solid"/>
        </a:ln>
        <a:ln w="55000" cap="flat" cmpd="thickThin" algn="ctr">
          <a:solidFill>
            <a:schemeClr val="phClr">
              <a:tint val="90000"/>
              <a:satMod val="130000"/>
            </a:schemeClr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ightfall design template" id="{8E782A46-4514-4890-A557-B2C16D284495}" vid="{905231CD-0261-44B0-B7D7-6EDADDAACF34}"/>
    </a:ext>
  </a:extLst>
</a:theme>
</file>

<file path=ppt/theme/theme2.xml><?xml version="1.0" encoding="utf-8"?>
<a:theme xmlns:a="http://schemas.openxmlformats.org/drawingml/2006/main" name="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15Glossy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tint val="95000"/>
              <a:shade val="95000"/>
              <a:satMod val="120000"/>
            </a:schemeClr>
          </a:solidFill>
          <a:prstDash val="solid"/>
        </a:ln>
        <a:ln w="55000" cap="flat" cmpd="thickThin" algn="ctr">
          <a:solidFill>
            <a:schemeClr val="phClr">
              <a:tint val="90000"/>
              <a:satMod val="130000"/>
            </a:schemeClr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15Glossy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tint val="95000"/>
              <a:shade val="95000"/>
              <a:satMod val="120000"/>
            </a:schemeClr>
          </a:solidFill>
          <a:prstDash val="solid"/>
        </a:ln>
        <a:ln w="55000" cap="flat" cmpd="thickThin" algn="ctr">
          <a:solidFill>
            <a:schemeClr val="phClr">
              <a:tint val="90000"/>
              <a:satMod val="130000"/>
            </a:schemeClr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5232C19C-A75B-4E3F-8B30-1035B9FCAD1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Nightfall design slides</Template>
  <TotalTime>0</TotalTime>
  <Words>408</Words>
  <Application>Microsoft Office PowerPoint</Application>
  <PresentationFormat>Widescreen</PresentationFormat>
  <Paragraphs>72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Wingdings</vt:lpstr>
      <vt:lpstr>Wingdings 2</vt:lpstr>
      <vt:lpstr>Wingdings 3</vt:lpstr>
      <vt:lpstr>Nightfall design template</vt:lpstr>
      <vt:lpstr>American Civics: The Interactive Notebook</vt:lpstr>
      <vt:lpstr>What is an Interactive Notebook?</vt:lpstr>
      <vt:lpstr>Interactive Notebooks Do A Lot</vt:lpstr>
      <vt:lpstr>Parts of the Notebook</vt:lpstr>
      <vt:lpstr>Braaaaaaaiiiiiins</vt:lpstr>
      <vt:lpstr>I Waaaaaant Braaaaaaiiiiiins</vt:lpstr>
      <vt:lpstr>PowerPoint Presentation</vt:lpstr>
      <vt:lpstr>Don’t Believe Me? Check It Out</vt:lpstr>
      <vt:lpstr>Interactive Notebooks</vt:lpstr>
      <vt:lpstr>PowerPoint Presentation</vt:lpstr>
      <vt:lpstr>Don’t Worry…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2015-07-22T04:48:18Z</dcterms:created>
  <dcterms:modified xsi:type="dcterms:W3CDTF">2016-08-29T20:06:34Z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TC034605339991</vt:lpwstr>
  </property>
</Properties>
</file>